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44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948" r:id="rId2"/>
    <p:sldId id="932" r:id="rId3"/>
    <p:sldId id="943" r:id="rId4"/>
    <p:sldId id="944" r:id="rId5"/>
    <p:sldId id="933" r:id="rId6"/>
    <p:sldId id="949" r:id="rId7"/>
    <p:sldId id="950" r:id="rId8"/>
    <p:sldId id="951" r:id="rId9"/>
    <p:sldId id="952" r:id="rId10"/>
    <p:sldId id="953" r:id="rId11"/>
    <p:sldId id="880" r:id="rId12"/>
    <p:sldId id="881" r:id="rId13"/>
    <p:sldId id="794" r:id="rId14"/>
    <p:sldId id="795" r:id="rId15"/>
    <p:sldId id="796" r:id="rId16"/>
    <p:sldId id="825" r:id="rId17"/>
    <p:sldId id="827" r:id="rId18"/>
    <p:sldId id="797" r:id="rId19"/>
    <p:sldId id="828" r:id="rId20"/>
    <p:sldId id="798" r:id="rId21"/>
    <p:sldId id="799" r:id="rId22"/>
    <p:sldId id="834" r:id="rId23"/>
    <p:sldId id="835" r:id="rId24"/>
    <p:sldId id="829" r:id="rId25"/>
    <p:sldId id="833" r:id="rId26"/>
    <p:sldId id="832" r:id="rId27"/>
    <p:sldId id="800" r:id="rId28"/>
    <p:sldId id="836" r:id="rId29"/>
    <p:sldId id="801" r:id="rId30"/>
    <p:sldId id="837" r:id="rId31"/>
    <p:sldId id="803" r:id="rId32"/>
    <p:sldId id="838" r:id="rId33"/>
    <p:sldId id="804" r:id="rId34"/>
    <p:sldId id="839" r:id="rId35"/>
    <p:sldId id="844" r:id="rId36"/>
    <p:sldId id="847" r:id="rId37"/>
    <p:sldId id="845" r:id="rId38"/>
    <p:sldId id="805" r:id="rId39"/>
    <p:sldId id="806" r:id="rId40"/>
    <p:sldId id="846" r:id="rId41"/>
    <p:sldId id="848" r:id="rId42"/>
    <p:sldId id="656" r:id="rId43"/>
    <p:sldId id="946" r:id="rId44"/>
    <p:sldId id="824" r:id="rId45"/>
    <p:sldId id="939" r:id="rId4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>
      <p:cViewPr varScale="1">
        <p:scale>
          <a:sx n="70" d="100"/>
          <a:sy n="70" d="100"/>
        </p:scale>
        <p:origin x="4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1F7CC-8827-41CA-8457-E261557110D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7F7D7-403D-4857-BD70-D96A42EE2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2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7F7D7-403D-4857-BD70-D96A42EE28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914400"/>
          </a:xfrm>
        </p:spPr>
        <p:txBody>
          <a:bodyPr>
            <a:normAutofit/>
          </a:bodyPr>
          <a:lstStyle/>
          <a:p>
            <a:r>
              <a:rPr lang="fa-IR" sz="3600" b="1" dirty="0" smtClean="0">
                <a:cs typeface="B Yagut" panose="00000400000000000000" pitchFamily="2" charset="-78"/>
              </a:rPr>
              <a:t> </a:t>
            </a:r>
            <a:r>
              <a:rPr lang="fa-IR" sz="2400" b="1" dirty="0" smtClean="0"/>
              <a:t>آشنایی با  </a:t>
            </a:r>
            <a:r>
              <a:rPr lang="fa-IR" sz="2400" dirty="0" smtClean="0"/>
              <a:t>نحوه معاینات فیزیکی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4419600"/>
          </a:xfrm>
        </p:spPr>
        <p:txBody>
          <a:bodyPr>
            <a:normAutofit/>
          </a:bodyPr>
          <a:lstStyle/>
          <a:p>
            <a:r>
              <a:rPr lang="fa-IR" sz="5400" dirty="0">
                <a:solidFill>
                  <a:srgbClr val="FF0000"/>
                </a:solidFill>
              </a:rPr>
              <a:t>فصل </a:t>
            </a:r>
            <a:r>
              <a:rPr lang="fa-IR" sz="5400" dirty="0" smtClean="0">
                <a:solidFill>
                  <a:srgbClr val="FF0000"/>
                </a:solidFill>
              </a:rPr>
              <a:t>ششم</a:t>
            </a:r>
            <a:endParaRPr lang="fa-IR" sz="5400" dirty="0">
              <a:solidFill>
                <a:srgbClr val="FF0000"/>
              </a:solidFill>
            </a:endParaRPr>
          </a:p>
          <a:p>
            <a:r>
              <a:rPr lang="fa-IR" dirty="0">
                <a:solidFill>
                  <a:srgbClr val="FF0000"/>
                </a:solidFill>
              </a:rPr>
              <a:t> </a:t>
            </a:r>
            <a:r>
              <a:rPr lang="fa-IR" sz="6000" dirty="0">
                <a:solidFill>
                  <a:srgbClr val="FF0000"/>
                </a:solidFill>
              </a:rPr>
              <a:t>معاینه بالینی</a:t>
            </a:r>
            <a:endParaRPr lang="en-US" sz="6000" dirty="0">
              <a:solidFill>
                <a:srgbClr val="FF0000"/>
              </a:solidFill>
            </a:endParaRPr>
          </a:p>
          <a:p>
            <a:endParaRPr lang="fa-IR" sz="900" dirty="0">
              <a:solidFill>
                <a:srgbClr val="FF0000"/>
              </a:solidFill>
            </a:endParaRPr>
          </a:p>
          <a:p>
            <a:r>
              <a:rPr lang="fa-IR" sz="6000" dirty="0" smtClean="0">
                <a:solidFill>
                  <a:srgbClr val="FF0000"/>
                </a:solidFill>
              </a:rPr>
              <a:t>معاینه سیستم ها </a:t>
            </a:r>
            <a:endParaRPr lang="en-US" sz="6000" dirty="0">
              <a:solidFill>
                <a:srgbClr val="FF0000"/>
              </a:solidFill>
            </a:endParaRPr>
          </a:p>
          <a:p>
            <a:endParaRPr lang="en-US" sz="6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7"/>
    </mc:Choice>
    <mc:Fallback xmlns="">
      <p:transition spd="slow" advTm="1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fa-IR" dirty="0" smtClean="0"/>
              <a:t>وضعیت </a:t>
            </a:r>
            <a:r>
              <a:rPr lang="fa-IR" dirty="0"/>
              <a:t>روانی و رفتار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3400" b="1" dirty="0" smtClean="0">
                <a:solidFill>
                  <a:srgbClr val="FF0000"/>
                </a:solidFill>
              </a:rPr>
              <a:t>فعالیت شناختی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در صورت لزوم موارد زیر را ارزیابی کنید: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اشراف به زمان مکان و افراد 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شمارش اعداد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تقلیل هفت تا هفت تا: توانایی کم کردن عدد  7 از 100 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حافظه دور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حافظه اخیر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توانایی یادگیری مطالب جدید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5"/>
    </mc:Choice>
    <mc:Fallback xmlns="">
      <p:transition spd="slow" advTm="3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پوست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486400"/>
          </a:xfrm>
        </p:spPr>
        <p:txBody>
          <a:bodyPr>
            <a:normAutofit fontScale="70000" lnSpcReduction="20000"/>
          </a:bodyPr>
          <a:lstStyle/>
          <a:p>
            <a:pPr marL="0" indent="0" algn="justLow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400" b="1" dirty="0">
                <a:latin typeface="Times New Roman"/>
                <a:ea typeface="Times New Roman"/>
              </a:rPr>
              <a:t>وضعیت پوست </a:t>
            </a:r>
            <a:endParaRPr lang="en-US" sz="3400" b="1" dirty="0">
              <a:latin typeface="Franklin Gothic Medium"/>
              <a:ea typeface="Times New Roman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3400" dirty="0">
                <a:latin typeface="Symbol"/>
                <a:ea typeface="Times New Roman"/>
              </a:rPr>
              <a:t>بیمار را از نظر </a:t>
            </a:r>
            <a:r>
              <a:rPr lang="fa-IR" sz="3400" dirty="0" smtClean="0">
                <a:latin typeface="Symbol"/>
                <a:ea typeface="Times New Roman"/>
              </a:rPr>
              <a:t>راش، توده، زخم، خارش، خشکی، </a:t>
            </a:r>
            <a:r>
              <a:rPr lang="fa-IR" sz="3400" dirty="0">
                <a:latin typeface="Symbol"/>
                <a:ea typeface="Times New Roman"/>
              </a:rPr>
              <a:t>تغییر </a:t>
            </a:r>
            <a:r>
              <a:rPr lang="fa-IR" sz="3400" dirty="0" smtClean="0">
                <a:latin typeface="Symbol"/>
                <a:ea typeface="Times New Roman"/>
              </a:rPr>
              <a:t>رنگ، </a:t>
            </a:r>
            <a:r>
              <a:rPr lang="fa-IR" sz="3400" dirty="0">
                <a:latin typeface="Symbol"/>
                <a:ea typeface="Times New Roman"/>
              </a:rPr>
              <a:t>شکل مو یا ناخن </a:t>
            </a:r>
            <a:r>
              <a:rPr lang="fa-IR" sz="3400" dirty="0" smtClean="0">
                <a:latin typeface="Symbol"/>
                <a:ea typeface="Times New Roman"/>
              </a:rPr>
              <a:t>ها، </a:t>
            </a:r>
            <a:r>
              <a:rPr lang="fa-IR" sz="3400" dirty="0">
                <a:latin typeface="Symbol"/>
                <a:ea typeface="Times New Roman"/>
              </a:rPr>
              <a:t>تغییر اندازه یا رنگ خال های پوستی مورد بررسی قرار می دهیم.</a:t>
            </a:r>
            <a:endParaRPr lang="en-US" sz="3400" dirty="0">
              <a:latin typeface="Franklin Gothic Medium"/>
              <a:ea typeface="Times New Roman"/>
            </a:endParaRPr>
          </a:p>
          <a:p>
            <a:pPr marL="107315" indent="0" algn="justLow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400" dirty="0">
                <a:solidFill>
                  <a:srgbClr val="00B0F0"/>
                </a:solidFill>
                <a:latin typeface="Times New Roman"/>
                <a:ea typeface="Times New Roman"/>
              </a:rPr>
              <a:t>نکات قابل توجه در بررسی وضعیت پوست </a:t>
            </a:r>
            <a:endParaRPr lang="en-US" sz="3400" dirty="0">
              <a:solidFill>
                <a:srgbClr val="00B0F0"/>
              </a:solidFill>
              <a:latin typeface="Franklin Gothic Medium"/>
              <a:ea typeface="Times New Roman"/>
            </a:endParaRPr>
          </a:p>
          <a:p>
            <a:pPr marL="107315" indent="0" algn="justLow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400" dirty="0" smtClean="0">
                <a:latin typeface="Times New Roman"/>
                <a:ea typeface="Times New Roman"/>
              </a:rPr>
              <a:t>رنگ، </a:t>
            </a:r>
            <a:r>
              <a:rPr lang="fa-IR" sz="3400" dirty="0">
                <a:latin typeface="Times New Roman"/>
                <a:ea typeface="Times New Roman"/>
              </a:rPr>
              <a:t>میزان </a:t>
            </a:r>
            <a:r>
              <a:rPr lang="fa-IR" sz="3400" dirty="0" smtClean="0">
                <a:latin typeface="Times New Roman"/>
                <a:ea typeface="Times New Roman"/>
              </a:rPr>
              <a:t>رطوبت، </a:t>
            </a:r>
            <a:r>
              <a:rPr lang="fa-IR" sz="3400" dirty="0">
                <a:latin typeface="Times New Roman"/>
                <a:ea typeface="Times New Roman"/>
              </a:rPr>
              <a:t>درجه </a:t>
            </a:r>
            <a:r>
              <a:rPr lang="fa-IR" sz="3400" dirty="0" smtClean="0">
                <a:latin typeface="Times New Roman"/>
                <a:ea typeface="Times New Roman"/>
              </a:rPr>
              <a:t>حرارت، </a:t>
            </a:r>
            <a:r>
              <a:rPr lang="fa-IR" sz="3400" dirty="0">
                <a:latin typeface="Times New Roman"/>
                <a:ea typeface="Times New Roman"/>
              </a:rPr>
              <a:t>قوام </a:t>
            </a:r>
            <a:r>
              <a:rPr lang="fa-IR" sz="3400" dirty="0" smtClean="0">
                <a:latin typeface="Times New Roman"/>
                <a:ea typeface="Times New Roman"/>
              </a:rPr>
              <a:t>بافت،تورگور </a:t>
            </a:r>
            <a:r>
              <a:rPr lang="fa-IR" sz="3400" dirty="0">
                <a:latin typeface="Times New Roman"/>
                <a:ea typeface="Times New Roman"/>
              </a:rPr>
              <a:t>پوست بیمار را باید چک </a:t>
            </a:r>
            <a:r>
              <a:rPr lang="fa-IR" sz="3400" dirty="0" smtClean="0">
                <a:latin typeface="Times New Roman"/>
                <a:ea typeface="Times New Roman"/>
              </a:rPr>
              <a:t>کرد. </a:t>
            </a:r>
            <a:endParaRPr lang="en-US" sz="3400" dirty="0">
              <a:latin typeface="Franklin Gothic Medium"/>
              <a:ea typeface="Times New Roman"/>
            </a:endParaRPr>
          </a:p>
          <a:p>
            <a:pPr marL="0" indent="107315" algn="justLow">
              <a:lnSpc>
                <a:spcPct val="170000"/>
              </a:lnSpc>
              <a:spcBef>
                <a:spcPts val="0"/>
              </a:spcBef>
            </a:pPr>
            <a:r>
              <a:rPr lang="fa-IR" sz="3400" dirty="0">
                <a:latin typeface="Franklin Gothic Medium"/>
                <a:ea typeface="Times New Roman"/>
              </a:rPr>
              <a:t> </a:t>
            </a:r>
            <a:r>
              <a:rPr lang="fa-IR" sz="3400" dirty="0" smtClean="0">
                <a:latin typeface="Times New Roman"/>
                <a:ea typeface="Times New Roman"/>
              </a:rPr>
              <a:t>رطوبت: </a:t>
            </a:r>
            <a:r>
              <a:rPr lang="fa-IR" sz="3400" dirty="0">
                <a:latin typeface="Times New Roman"/>
                <a:ea typeface="Times New Roman"/>
              </a:rPr>
              <a:t>هیدراته بودن پوست و بافتهای مخاطی نشان دهنده وضعیت تعادل مایعات بدن است و ممکن است تغییرات به علت تغییرات محیط و تنظیم درجه حرارت بدن باشد </a:t>
            </a:r>
            <a:r>
              <a:rPr lang="fa-IR" sz="3400" dirty="0" smtClean="0">
                <a:latin typeface="Times New Roman"/>
                <a:ea typeface="Times New Roman"/>
              </a:rPr>
              <a:t>.</a:t>
            </a:r>
            <a:endParaRPr lang="en-US" sz="3400" dirty="0">
              <a:latin typeface="Franklin Gothic Medium"/>
              <a:ea typeface="Times New Roman"/>
            </a:endParaRPr>
          </a:p>
          <a:p>
            <a:pPr marL="0" indent="0" algn="justLow">
              <a:lnSpc>
                <a:spcPct val="170000"/>
              </a:lnSpc>
              <a:spcBef>
                <a:spcPts val="0"/>
              </a:spcBef>
              <a:buNone/>
            </a:pPr>
            <a:endParaRPr lang="en-US" sz="3400" dirty="0">
              <a:latin typeface="Franklin Gothic Medium"/>
              <a:ea typeface="Times New 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02"/>
    </mc:Choice>
    <mc:Fallback xmlns="">
      <p:transition spd="slow" advTm="6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 smtClean="0"/>
              <a:t>پوست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486400"/>
          </a:xfrm>
        </p:spPr>
        <p:txBody>
          <a:bodyPr>
            <a:normAutofit fontScale="62500" lnSpcReduction="20000"/>
          </a:bodyPr>
          <a:lstStyle/>
          <a:p>
            <a:pPr algn="justLow">
              <a:lnSpc>
                <a:spcPct val="170000"/>
              </a:lnSpc>
              <a:spcBef>
                <a:spcPts val="0"/>
              </a:spcBef>
            </a:pPr>
            <a:r>
              <a:rPr lang="fa-IR" sz="3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درجه حرارت: </a:t>
            </a:r>
            <a:r>
              <a:rPr lang="fa-IR" sz="3400" dirty="0">
                <a:latin typeface="Times New Roman"/>
                <a:ea typeface="Times New Roman"/>
              </a:rPr>
              <a:t>افزایش یا کاهش در جه حرارت پوست با پشت دست دقیق تر خواهد بود .</a:t>
            </a:r>
            <a:endParaRPr lang="en-US" sz="3400" dirty="0">
              <a:latin typeface="Franklin Gothic Medium"/>
              <a:ea typeface="Times New Roman"/>
            </a:endParaRPr>
          </a:p>
          <a:p>
            <a:pPr marL="0" algn="justLow">
              <a:lnSpc>
                <a:spcPct val="170000"/>
              </a:lnSpc>
              <a:spcBef>
                <a:spcPts val="0"/>
              </a:spcBef>
            </a:pPr>
            <a:r>
              <a:rPr lang="fa-IR" sz="3400" dirty="0">
                <a:solidFill>
                  <a:srgbClr val="FF0000"/>
                </a:solidFill>
                <a:latin typeface="Times New Roman"/>
                <a:ea typeface="Times New Roman"/>
              </a:rPr>
              <a:t> قوام بافت : </a:t>
            </a:r>
            <a:r>
              <a:rPr lang="fa-IR" sz="3400" dirty="0">
                <a:latin typeface="Times New Roman"/>
                <a:ea typeface="Times New Roman"/>
              </a:rPr>
              <a:t>از طریق لمس با نوک انگشتان ، همواری یا نا همواری ، نازک یا ضخیمی ، سفتی یا نرمی پوست بررسی می </a:t>
            </a:r>
            <a:r>
              <a:rPr lang="fa-IR" sz="3400" dirty="0" smtClean="0">
                <a:latin typeface="Times New Roman"/>
                <a:ea typeface="Times New Roman"/>
              </a:rPr>
              <a:t>شود.</a:t>
            </a:r>
            <a:endParaRPr lang="en-US" sz="3400" dirty="0">
              <a:latin typeface="Franklin Gothic Medium"/>
              <a:ea typeface="Times New Roman"/>
            </a:endParaRPr>
          </a:p>
          <a:p>
            <a:pPr marL="0" algn="justLow">
              <a:lnSpc>
                <a:spcPct val="170000"/>
              </a:lnSpc>
              <a:spcBef>
                <a:spcPts val="0"/>
              </a:spcBef>
            </a:pPr>
            <a:r>
              <a:rPr lang="fa-IR" sz="34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fa-IR" sz="3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تورگور: </a:t>
            </a:r>
            <a:r>
              <a:rPr lang="fa-IR" sz="3400" dirty="0">
                <a:latin typeface="Times New Roman"/>
                <a:ea typeface="Times New Roman"/>
              </a:rPr>
              <a:t>تورگور خاصیت الاستیسیته پوست است که با کم آبی کاهش می </a:t>
            </a:r>
            <a:r>
              <a:rPr lang="fa-IR" sz="3400" dirty="0" smtClean="0">
                <a:latin typeface="Times New Roman"/>
                <a:ea typeface="Times New Roman"/>
              </a:rPr>
              <a:t>یابد. به </a:t>
            </a:r>
            <a:r>
              <a:rPr lang="fa-IR" sz="3400" dirty="0">
                <a:latin typeface="Times New Roman"/>
                <a:ea typeface="Times New Roman"/>
              </a:rPr>
              <a:t>طور طبیعی در اثر افزایش کم آبی </a:t>
            </a:r>
            <a:r>
              <a:rPr lang="fa-IR" sz="3400" dirty="0" smtClean="0">
                <a:latin typeface="Times New Roman"/>
                <a:ea typeface="Times New Roman"/>
              </a:rPr>
              <a:t>بدن، خاصیت </a:t>
            </a:r>
            <a:r>
              <a:rPr lang="fa-IR" sz="3400" dirty="0">
                <a:latin typeface="Times New Roman"/>
                <a:ea typeface="Times New Roman"/>
              </a:rPr>
              <a:t>الاستیسیته پوست کم می </a:t>
            </a:r>
            <a:r>
              <a:rPr lang="fa-IR" sz="3400" dirty="0" smtClean="0">
                <a:latin typeface="Times New Roman"/>
                <a:ea typeface="Times New Roman"/>
              </a:rPr>
              <a:t>شود. تورگور </a:t>
            </a:r>
            <a:r>
              <a:rPr lang="fa-IR" sz="3400" dirty="0">
                <a:latin typeface="Times New Roman"/>
                <a:ea typeface="Times New Roman"/>
              </a:rPr>
              <a:t>پوستی توسط ایجاد چین پوستی در پشت دست یا روی استرنوم توسط نوک انگشتان و سپس رها کردن آن بررسی می </a:t>
            </a:r>
            <a:r>
              <a:rPr lang="fa-IR" sz="3400" dirty="0" smtClean="0">
                <a:latin typeface="Times New Roman"/>
                <a:ea typeface="Times New Roman"/>
              </a:rPr>
              <a:t>شود. </a:t>
            </a:r>
            <a:r>
              <a:rPr lang="fa-IR" sz="3400" dirty="0">
                <a:latin typeface="Times New Roman"/>
                <a:ea typeface="Times New Roman"/>
              </a:rPr>
              <a:t>پوست طبیعی به آسانی بالا کشیده </a:t>
            </a:r>
            <a:r>
              <a:rPr lang="fa-IR" sz="3400" dirty="0" smtClean="0">
                <a:latin typeface="Times New Roman"/>
                <a:ea typeface="Times New Roman"/>
              </a:rPr>
              <a:t>می </a:t>
            </a:r>
            <a:r>
              <a:rPr lang="fa-IR" sz="3400" dirty="0">
                <a:latin typeface="Times New Roman"/>
                <a:ea typeface="Times New Roman"/>
              </a:rPr>
              <a:t>شود و بعد از رها شدن سریع به حالت اولیه خود بر می </a:t>
            </a:r>
            <a:r>
              <a:rPr lang="fa-IR" sz="3400" dirty="0" smtClean="0">
                <a:latin typeface="Times New Roman"/>
                <a:ea typeface="Times New Roman"/>
              </a:rPr>
              <a:t>گردد. </a:t>
            </a:r>
            <a:r>
              <a:rPr lang="fa-IR" sz="3400" dirty="0">
                <a:latin typeface="Times New Roman"/>
                <a:ea typeface="Times New Roman"/>
              </a:rPr>
              <a:t>زمانی که خاصیت الاستیسیته پوست کاهش یابد، پوست به همان حالت چین خورده باقی می ماند و به کندی به حالت اول باز می </a:t>
            </a:r>
            <a:r>
              <a:rPr lang="fa-IR" sz="3400" dirty="0" smtClean="0">
                <a:latin typeface="Times New Roman"/>
                <a:ea typeface="Times New Roman"/>
              </a:rPr>
              <a:t>گردد. کاهش </a:t>
            </a:r>
            <a:r>
              <a:rPr lang="fa-IR" sz="3400" dirty="0">
                <a:latin typeface="Times New Roman"/>
                <a:ea typeface="Times New Roman"/>
              </a:rPr>
              <a:t>خطر الاستیسیته پوست در کسانی که ارتجاع طبیعی پوست را ندارند باعث شکنندگی </a:t>
            </a:r>
            <a:r>
              <a:rPr lang="fa-IR" sz="3400" dirty="0" smtClean="0">
                <a:latin typeface="Times New Roman"/>
                <a:ea typeface="Times New Roman"/>
              </a:rPr>
              <a:t>پوست می </a:t>
            </a:r>
            <a:r>
              <a:rPr lang="fa-IR" sz="3400" dirty="0">
                <a:latin typeface="Times New Roman"/>
                <a:ea typeface="Times New Roman"/>
              </a:rPr>
              <a:t>شود </a:t>
            </a:r>
            <a:r>
              <a:rPr lang="fa-IR" sz="3400" dirty="0" smtClean="0">
                <a:latin typeface="Times New Roman"/>
                <a:ea typeface="Times New Roman"/>
              </a:rPr>
              <a:t>.</a:t>
            </a:r>
            <a:endParaRPr lang="en-US" sz="3400" dirty="0">
              <a:latin typeface="Franklin Gothic Medium"/>
              <a:ea typeface="Times New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60"/>
    </mc:Choice>
    <mc:Fallback xmlns="">
      <p:transition spd="slow" advTm="7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پوست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/>
              <a:t>ناحیه به ناحیه معاینه کنید</a:t>
            </a:r>
          </a:p>
          <a:p>
            <a:pPr marL="0" indent="0">
              <a:buNone/>
            </a:pPr>
            <a:r>
              <a:rPr lang="fa-IR" sz="2400" dirty="0" smtClean="0"/>
              <a:t>مشاهده و لمس کنید. به این موارد توجه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480927"/>
              </p:ext>
            </p:extLst>
          </p:nvPr>
        </p:nvGraphicFramePr>
        <p:xfrm>
          <a:off x="321860" y="2743200"/>
          <a:ext cx="8382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/>
                <a:gridCol w="3429001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پوست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سیانوز- زردی- وجود رنگدانه کاروتن در خون-تغییر در ملانین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رنگ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مرطوب – خشک - چرب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رطوبت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indent="0" algn="r" rtl="1">
                        <a:buFontTx/>
                        <a:buNone/>
                      </a:pPr>
                      <a:r>
                        <a:rPr lang="fa-IR" dirty="0" smtClean="0"/>
                        <a:t>گرم – سرد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درجه حرارت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indent="0" algn="r" rtl="1">
                        <a:buFontTx/>
                        <a:buNone/>
                      </a:pPr>
                      <a:r>
                        <a:rPr lang="fa-IR" dirty="0" smtClean="0"/>
                        <a:t>صاف – زبر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لطافت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indent="0" algn="r" rtl="1">
                        <a:buFontTx/>
                        <a:buNone/>
                      </a:pPr>
                      <a:r>
                        <a:rPr lang="fa-IR" dirty="0" smtClean="0"/>
                        <a:t>در ادم کاهش می یابد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تحرک-آسانی حرکت دادن یک چین پوستی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indent="0" algn="r" rtl="1">
                        <a:buFontTx/>
                        <a:buNone/>
                      </a:pPr>
                      <a:r>
                        <a:rPr lang="fa-IR" dirty="0" smtClean="0"/>
                        <a:t>در دهیدراتاسیون کاهش می یابد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قوام (</a:t>
                      </a:r>
                      <a:r>
                        <a:rPr lang="en-US" dirty="0" smtClean="0"/>
                        <a:t>turgor</a:t>
                      </a:r>
                      <a:r>
                        <a:rPr lang="fa-IR" baseline="0" dirty="0" smtClean="0"/>
                        <a:t>)-سرعتی که چین پوستی به محل اولیه خود بر می گرد.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4"/>
    </mc:Choice>
    <mc:Fallback xmlns="">
      <p:transition spd="slow" advTm="8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پوست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/>
              <a:t>ناخن های دست ها و پاها را </a:t>
            </a:r>
            <a:r>
              <a:rPr lang="fa-IR" sz="2400" dirty="0" smtClean="0"/>
              <a:t>مشاهده و لمس کنید. به این موارد توجه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65199"/>
              </p:ext>
            </p:extLst>
          </p:nvPr>
        </p:nvGraphicFramePr>
        <p:xfrm>
          <a:off x="321860" y="2743200"/>
          <a:ext cx="8382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/>
                <a:gridCol w="3429001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ناخن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سیانوز – رنگ پریدگی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رنگ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کلابینگ یا چماقی شدن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شکل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التهاب اطراف ناخن – شل شدگی ناخن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هر نوع ضایعه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m.kazemi\Desktop\PE-5\چماقی شدن ناخن ها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25907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6"/>
    </mc:Choice>
    <mc:Fallback xmlns="">
      <p:transition spd="slow" advTm="5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پوست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موها را مشاهده و لمس کنید. به این موارد توجه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95839"/>
              </p:ext>
            </p:extLst>
          </p:nvPr>
        </p:nvGraphicFramePr>
        <p:xfrm>
          <a:off x="321860" y="2743200"/>
          <a:ext cx="8382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/>
                <a:gridCol w="3429001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مو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نازک - ضخیم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ضخامت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ریزش ناحیه ای یا کامل مو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توزیع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ظریف - خشن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لطافت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9"/>
    </mc:Choice>
    <mc:Fallback xmlns="">
      <p:transition spd="slow" advTm="3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پوست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33378"/>
            <a:ext cx="2869097" cy="4731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" y="1524000"/>
            <a:ext cx="3895876" cy="45076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1"/>
    </mc:Choice>
    <mc:Fallback xmlns="">
      <p:transition spd="slow" advTm="1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پوست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3817442" cy="4495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42" y="1828800"/>
            <a:ext cx="4107358" cy="4343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4"/>
    </mc:Choice>
    <mc:Fallback xmlns="">
      <p:transition spd="slow" advTm="1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سر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سر، موها، پوست سر، جمجمه و صورت را معاینه کنید</a:t>
            </a:r>
          </a:p>
          <a:p>
            <a:pPr marL="0" indent="0">
              <a:buNone/>
            </a:pPr>
            <a:r>
              <a:rPr lang="fa-IR" sz="2400" dirty="0" smtClean="0"/>
              <a:t> این موارد را معاینه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90333"/>
              </p:ext>
            </p:extLst>
          </p:nvPr>
        </p:nvGraphicFramePr>
        <p:xfrm>
          <a:off x="321860" y="2743200"/>
          <a:ext cx="8382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140"/>
                <a:gridCol w="413186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مو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خشن و کم پشت در میکزودم-ظریف در هیپرتیروئیدی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مو شامل ضخامت- توزیع</a:t>
                      </a:r>
                      <a:r>
                        <a:rPr lang="fa-IR" baseline="0" dirty="0" smtClean="0"/>
                        <a:t> و لطافت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کیست های پیلار - پسوریازیس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پوست سر، شامل توده</a:t>
                      </a:r>
                      <a:r>
                        <a:rPr lang="fa-IR" baseline="0" dirty="0" smtClean="0"/>
                        <a:t> ها یا ضایعات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هیدروسفالی – فرورفتگی</a:t>
                      </a:r>
                      <a:r>
                        <a:rPr lang="fa-IR" baseline="0" dirty="0" smtClean="0"/>
                        <a:t> جمجمه در اثر تروما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جمجمه</a:t>
                      </a:r>
                      <a:r>
                        <a:rPr lang="fa-IR" baseline="0" dirty="0" smtClean="0"/>
                        <a:t> شامل اندازه و شکل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فلج صورت – احساسات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صورت شامل تقارن و حالت صورت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رنگ پریده – ظریف – پرمو – آکنه – سرطان پوست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پوست شامل رنگ – لطافت – توزیع موها و ضایعات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45"/>
    </mc:Choice>
    <mc:Fallback xmlns="">
      <p:transition spd="slow" advTm="12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سر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4041933" cy="3422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43" y="1859280"/>
            <a:ext cx="4349257" cy="35431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9"/>
    </mc:Choice>
    <mc:Fallback xmlns="">
      <p:transition spd="slow" advTm="2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2057400"/>
            <a:ext cx="4040188" cy="338772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lvl="0"/>
            <a:r>
              <a:rPr lang="fa-IR" sz="2000" dirty="0" smtClean="0">
                <a:solidFill>
                  <a:prstClr val="black"/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سیده معصومه کاظمی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fa-IR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کارشناس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پرستاری-ارشد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پژوهشی- ارشد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آموزش جامعه نگر</a:t>
            </a:r>
          </a:p>
          <a:p>
            <a:pPr lvl="0"/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مسول آموزش  </a:t>
            </a:r>
            <a:r>
              <a:rPr lang="fa-IR" sz="2000" dirty="0">
                <a:solidFill>
                  <a:schemeClr val="tx2">
                    <a:lumMod val="50000"/>
                  </a:schemeClr>
                </a:solidFill>
              </a:rPr>
              <a:t>بهورزی دانشگاه علوم پزشکی و خدمات بهداشتی درمانی شهید </a:t>
            </a:r>
            <a:r>
              <a:rPr lang="fa-IR" sz="2000" dirty="0" smtClean="0">
                <a:solidFill>
                  <a:schemeClr val="tx2">
                    <a:lumMod val="50000"/>
                  </a:schemeClr>
                </a:solidFill>
              </a:rPr>
              <a:t>بهشتی</a:t>
            </a:r>
            <a:endParaRPr lang="fa-I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a-IR" sz="2000" dirty="0" smtClean="0">
                <a:cs typeface="B Yagut" panose="00000400000000000000" pitchFamily="2" charset="-78"/>
              </a:rPr>
              <a:t>حیطه درس: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2000" dirty="0" smtClean="0">
                <a:solidFill>
                  <a:srgbClr val="002060"/>
                </a:solidFill>
              </a:rPr>
              <a:t>آشنایی </a:t>
            </a:r>
            <a:r>
              <a:rPr lang="fa-IR" sz="2000" dirty="0">
                <a:solidFill>
                  <a:srgbClr val="002060"/>
                </a:solidFill>
              </a:rPr>
              <a:t>با نحوه معاینات فیزیکی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r" rtl="1">
              <a:buNone/>
            </a:pPr>
            <a:endParaRPr lang="fa-IR" sz="2000" dirty="0" smtClean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>
                <a:cs typeface="B Yagut" panose="00000400000000000000" pitchFamily="2" charset="-78"/>
              </a:rPr>
              <a:t>8 اردیبهشت 1399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نوبت تهیه: 1 </a:t>
            </a:r>
            <a:endParaRPr lang="fa-IR" sz="2000" dirty="0"/>
          </a:p>
          <a:p>
            <a:pPr lvl="0"/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solidFill>
                  <a:srgbClr val="002060"/>
                </a:solidFill>
                <a:cs typeface="B Yagut" panose="00000400000000000000" pitchFamily="2" charset="-78"/>
              </a:rPr>
              <a:t>PE-fasle6-moayeneh</a:t>
            </a:r>
            <a:r>
              <a:rPr lang="en-US" sz="2000" dirty="0" smtClean="0">
                <a:solidFill>
                  <a:srgbClr val="002060"/>
                </a:solidFill>
              </a:rPr>
              <a:t>-balini-moayene-sistemih- edi1</a:t>
            </a:r>
            <a:endParaRPr lang="fa-IR" sz="2000" dirty="0">
              <a:solidFill>
                <a:srgbClr val="002060"/>
              </a:solidFill>
            </a:endParaRPr>
          </a:p>
          <a:p>
            <a:pPr marL="0" indent="0" algn="r" rtl="1">
              <a:buNone/>
            </a:pPr>
            <a:r>
              <a:rPr lang="fa-IR" sz="1800" i="1" dirty="0" smtClean="0">
                <a:cs typeface="B Yagut" panose="00000400000000000000" pitchFamily="2" charset="-78"/>
              </a:rPr>
              <a:t> 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9" name="Picture 2" descr="G:\انتقالی98\عک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1143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1"/>
    </mc:Choice>
    <mc:Fallback xmlns="">
      <p:transition spd="slow" advTm="2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این موارد را معاینه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087790"/>
              </p:ext>
            </p:extLst>
          </p:nvPr>
        </p:nvGraphicFramePr>
        <p:xfrm>
          <a:off x="457200" y="2286000"/>
          <a:ext cx="83820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140"/>
                <a:gridCol w="413186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چشم</a:t>
                      </a:r>
                      <a:r>
                        <a:rPr lang="fa-IR" baseline="0" dirty="0" smtClean="0"/>
                        <a:t>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کاهش دقت بینایی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دقت بینایی هر دو چشم را بیازمایید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همی آنوپسی – نقص در ربع های چهار گانه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 صورت لزوم میدان بینایی را ارزیابی کنید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اپزوفتالمی و لوچی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نگاه کنید:</a:t>
                      </a:r>
                      <a:r>
                        <a:rPr lang="fa-IR" baseline="0" dirty="0" smtClean="0"/>
                        <a:t> موقعیت و طرز قرار گیری چشم ها 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درماتیت سبورئیک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ابروها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گل مژه – شالازیون-اکتروپیون – افتادگی پلک ها- گزانتلاسما-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پلک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کیسه اشکی متورم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دستگاه</a:t>
                      </a:r>
                      <a:r>
                        <a:rPr lang="fa-IR" baseline="0" dirty="0" smtClean="0"/>
                        <a:t> اشکی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چشم قرمز – زردی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ملتحمه و صلبیه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کدورت قرنیه- آب مروارید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قرنیه،عنبیه و عدسی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21"/>
    </mc:Choice>
    <mc:Fallback xmlns="">
      <p:transition spd="slow" advTm="115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این موارد را معاینه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60027"/>
              </p:ext>
            </p:extLst>
          </p:nvPr>
        </p:nvGraphicFramePr>
        <p:xfrm>
          <a:off x="457200" y="2286000"/>
          <a:ext cx="8382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140"/>
                <a:gridCol w="413186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چشم</a:t>
                      </a:r>
                      <a:r>
                        <a:rPr lang="fa-IR" baseline="0" dirty="0" smtClean="0"/>
                        <a:t>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میوز-میدریاز-نابرابری</a:t>
                      </a:r>
                      <a:r>
                        <a:rPr lang="fa-IR" baseline="0" dirty="0" smtClean="0"/>
                        <a:t> دو مردمک- پاسخ به نور در فلج عصب 3 وجود ندارد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مردمکها را معاینه کنید از نظر اندازه</a:t>
                      </a:r>
                      <a:r>
                        <a:rPr lang="fa-IR" baseline="0" dirty="0" smtClean="0"/>
                        <a:t>، برابری دو طرف، پاسخ به نور، و موارد غیر طبیعی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فلجی یا غیر فلجی – نیستاگموس – تاخیر پلکی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عضلات خارجی چشم ها را مشاهده کنید 6 جهت اصلی</a:t>
                      </a:r>
                      <a:r>
                        <a:rPr lang="fa-IR" baseline="0" dirty="0" smtClean="0"/>
                        <a:t> نگاه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 هیپرتیروئیدی،ضعیف است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تقارب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6"/>
    </mc:Choice>
    <mc:Fallback xmlns="">
      <p:transition spd="slow" advTm="4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181"/>
            <a:ext cx="4932534" cy="277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46055"/>
            <a:ext cx="5562600" cy="292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45" y="3929261"/>
            <a:ext cx="4002755" cy="245232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2"/>
    </mc:Choice>
    <mc:Fallback xmlns="">
      <p:transition spd="slow" advTm="4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34281"/>
            <a:ext cx="3944400" cy="525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005" y="1922655"/>
            <a:ext cx="5209785" cy="38169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5"/>
    </mc:Choice>
    <mc:Fallback xmlns="">
      <p:transition spd="slow" advTm="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4" y="234532"/>
            <a:ext cx="3065804" cy="3266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77" y="3112168"/>
            <a:ext cx="2812023" cy="3364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40" y="262606"/>
            <a:ext cx="3116160" cy="28495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0"/>
    </mc:Choice>
    <mc:Fallback xmlns="">
      <p:transition spd="slow" advTm="2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629400" cy="441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4"/>
    </mc:Choice>
    <mc:Fallback xmlns="">
      <p:transition spd="slow" advTm="1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چشم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17638"/>
            <a:ext cx="3394156" cy="4525963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5838"/>
            <a:ext cx="3505200" cy="46177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3"/>
    </mc:Choice>
    <mc:Fallback xmlns="">
      <p:transition spd="slow" advTm="2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گوش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هر دو گوش را معاینه کنید . به این موارد توجه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71570"/>
              </p:ext>
            </p:extLst>
          </p:nvPr>
        </p:nvGraphicFramePr>
        <p:xfrm>
          <a:off x="330958" y="2667000"/>
          <a:ext cx="8382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/>
                <a:gridCol w="3429001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گوش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کلوئید–کیست اپیدرموئید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لاله گوش را نگاه کنید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 اوتیت خارجی، این کار موجب درد می شود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اگر به اوتیت مشکوک هستید لاله گوش را بالا و پایین ببرید و روی تراگوس فشار دهید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ممکن</a:t>
                      </a:r>
                      <a:r>
                        <a:rPr lang="fa-IR" baseline="0" dirty="0" smtClean="0"/>
                        <a:t> است دراوتیت میانی و ماستوئیدیت حساس باشد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پشت گوش را محکم فشار دهید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دقت یا حدت شنوایی را نسبت به نجوا یا صحبت کردن ارزیابی کنید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90"/>
    </mc:Choice>
    <mc:Fallback xmlns="">
      <p:transition spd="slow" advTm="6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گوش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90" y="1600200"/>
            <a:ext cx="3935620" cy="4525963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2"/>
    </mc:Choice>
    <mc:Fallback xmlns="">
      <p:transition spd="slow" advTm="1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بینی و سینوس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به این موارد توجه کنید 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901329"/>
              </p:ext>
            </p:extLst>
          </p:nvPr>
        </p:nvGraphicFramePr>
        <p:xfrm>
          <a:off x="330958" y="2667000"/>
          <a:ext cx="8382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2999"/>
                <a:gridCol w="3429001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بینی و سینوس ها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بینی</a:t>
                      </a:r>
                      <a:r>
                        <a:rPr lang="fa-IR" baseline="0" dirty="0" smtClean="0"/>
                        <a:t> خارجی را مشاهده کنید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/>
                        <a:t>تورم و قرمزی– تورم و رنگ پریدگی- پولیپ-زخم</a:t>
                      </a:r>
                      <a:r>
                        <a:rPr lang="fa-IR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درون بینی را نگاه کنید: مخاط بینی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/>
                        <a:t>انحراف–سوراخ شدگی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موقعیت و سالم بودن تیغه یا سپتوم بینی</a:t>
                      </a:r>
                      <a:endParaRPr lang="en-US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/>
                        <a:t>درسینوزیت</a:t>
                      </a:r>
                      <a:r>
                        <a:rPr lang="fa-IR" baseline="0" dirty="0" smtClean="0"/>
                        <a:t> حاد حساس هستند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سینوس ها را از نظر حساسیت لمس کنید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9"/>
    </mc:Choice>
    <mc:Fallback xmlns="">
      <p:transition spd="slow" advTm="4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اهداف آموزشی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a-IR" b="1" dirty="0" smtClean="0"/>
              <a:t>انتظار </a:t>
            </a:r>
            <a:r>
              <a:rPr lang="fa-IR" b="1" dirty="0"/>
              <a:t>می‌رود فراگیر پس از مطالعه این درس بتواند:</a:t>
            </a:r>
            <a:endParaRPr lang="en-US" b="1" dirty="0"/>
          </a:p>
          <a:p>
            <a:pPr marL="0" indent="0">
              <a:buNone/>
            </a:pPr>
            <a:endParaRPr lang="fa-IR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a-IR" sz="2800" dirty="0" smtClean="0"/>
              <a:t>1- بررسی </a:t>
            </a:r>
            <a:r>
              <a:rPr lang="fa-IR" sz="2800" dirty="0"/>
              <a:t>وضعیت روانی و رفتار بیمار را توضیح دهد</a:t>
            </a:r>
            <a:r>
              <a:rPr lang="fa-IR" sz="2800" dirty="0" smtClean="0"/>
              <a:t>.</a:t>
            </a:r>
            <a:endParaRPr lang="en-US" sz="2800" dirty="0" smtClean="0"/>
          </a:p>
          <a:p>
            <a:pPr marL="0" indent="0">
              <a:buNone/>
            </a:pPr>
            <a:r>
              <a:rPr lang="fa-IR" sz="2800" dirty="0" smtClean="0"/>
              <a:t>2-روش های معاینه پوست را توضیح دهد.</a:t>
            </a:r>
            <a:endParaRPr lang="fa-IR" sz="2800" dirty="0"/>
          </a:p>
          <a:p>
            <a:pPr marL="0" indent="0">
              <a:buNone/>
            </a:pPr>
            <a:r>
              <a:rPr lang="fa-IR" sz="2800" dirty="0" smtClean="0"/>
              <a:t>3- </a:t>
            </a:r>
            <a:r>
              <a:rPr lang="fa-IR" sz="2800" dirty="0"/>
              <a:t>معاینه </a:t>
            </a:r>
            <a:r>
              <a:rPr lang="fa-IR" sz="2800" b="1" dirty="0" smtClean="0"/>
              <a:t>سر را توضیح دهد.</a:t>
            </a:r>
            <a:endParaRPr lang="fa-IR" sz="2800" b="1" dirty="0"/>
          </a:p>
          <a:p>
            <a:pPr marL="0" indent="0">
              <a:buNone/>
            </a:pPr>
            <a:r>
              <a:rPr lang="fa-IR" sz="2800" b="1" dirty="0" smtClean="0"/>
              <a:t>4- </a:t>
            </a:r>
            <a:r>
              <a:rPr lang="fa-IR" sz="2800" b="1" dirty="0"/>
              <a:t>معاینه چشم </a:t>
            </a:r>
            <a:r>
              <a:rPr lang="fa-IR" sz="2800" b="1" dirty="0" smtClean="0"/>
              <a:t>ها</a:t>
            </a:r>
            <a:r>
              <a:rPr lang="en-US" sz="2800" b="1" dirty="0" smtClean="0"/>
              <a:t> </a:t>
            </a:r>
            <a:r>
              <a:rPr lang="fa-IR" sz="2800" b="1" dirty="0" smtClean="0"/>
              <a:t>را </a:t>
            </a:r>
            <a:r>
              <a:rPr lang="fa-IR" sz="2800" b="1" dirty="0"/>
              <a:t>توضیح دهد</a:t>
            </a:r>
            <a:r>
              <a:rPr lang="fa-IR" sz="2800" b="1" dirty="0" smtClean="0"/>
              <a:t>.</a:t>
            </a:r>
            <a:endParaRPr lang="fa-IR" sz="2800" b="1" dirty="0"/>
          </a:p>
          <a:p>
            <a:pPr marL="0" indent="0">
              <a:buNone/>
            </a:pPr>
            <a:r>
              <a:rPr lang="fa-IR" sz="2800" b="1" dirty="0" smtClean="0"/>
              <a:t>5-معاینه </a:t>
            </a:r>
            <a:r>
              <a:rPr lang="fa-IR" sz="2800" b="1" dirty="0"/>
              <a:t>گوش </a:t>
            </a:r>
            <a:r>
              <a:rPr lang="fa-IR" sz="2800" b="1" dirty="0" smtClean="0"/>
              <a:t>ها</a:t>
            </a:r>
            <a:r>
              <a:rPr lang="en-US" sz="2800" b="1" dirty="0" smtClean="0"/>
              <a:t> </a:t>
            </a:r>
            <a:r>
              <a:rPr lang="fa-IR" sz="2800" b="1" dirty="0" smtClean="0"/>
              <a:t>را </a:t>
            </a:r>
            <a:r>
              <a:rPr lang="fa-IR" sz="2800" b="1" dirty="0"/>
              <a:t>توضیح دهد</a:t>
            </a:r>
            <a:r>
              <a:rPr lang="fa-IR" sz="2800" b="1" dirty="0" smtClean="0"/>
              <a:t>.</a:t>
            </a:r>
            <a:endParaRPr lang="fa-IR" sz="2800" b="1" dirty="0"/>
          </a:p>
          <a:p>
            <a:pPr marL="0" indent="0">
              <a:buNone/>
            </a:pPr>
            <a:r>
              <a:rPr lang="fa-IR" sz="2800" b="1" dirty="0" smtClean="0"/>
              <a:t>6- </a:t>
            </a:r>
            <a:r>
              <a:rPr lang="fa-IR" sz="2800" b="1" dirty="0"/>
              <a:t>معاینه بینی و سینوس </a:t>
            </a:r>
            <a:r>
              <a:rPr lang="fa-IR" sz="2800" b="1" dirty="0" smtClean="0"/>
              <a:t>ها</a:t>
            </a:r>
            <a:r>
              <a:rPr lang="fa-IR" sz="2800" b="1" dirty="0"/>
              <a:t>را توضیح دهد</a:t>
            </a:r>
            <a:r>
              <a:rPr lang="fa-IR" sz="2800" b="1" dirty="0" smtClean="0"/>
              <a:t>.</a:t>
            </a:r>
            <a:endParaRPr lang="fa-IR" sz="2800" b="1" dirty="0"/>
          </a:p>
          <a:p>
            <a:pPr marL="0" indent="0">
              <a:buNone/>
            </a:pPr>
            <a:r>
              <a:rPr lang="fa-IR" sz="2800" b="1" dirty="0" smtClean="0"/>
              <a:t>7- </a:t>
            </a:r>
            <a:r>
              <a:rPr lang="fa-IR" sz="2800" b="1" dirty="0"/>
              <a:t>معاینه گلو یا دهان و </a:t>
            </a:r>
            <a:r>
              <a:rPr lang="fa-IR" sz="2800" b="1" dirty="0" smtClean="0"/>
              <a:t>حلق را </a:t>
            </a:r>
            <a:r>
              <a:rPr lang="fa-IR" sz="2800" b="1" dirty="0"/>
              <a:t>توضیح دهد</a:t>
            </a:r>
            <a:r>
              <a:rPr lang="fa-IR" sz="2800" b="1" dirty="0" smtClean="0"/>
              <a:t>.</a:t>
            </a:r>
            <a:endParaRPr lang="fa-IR" sz="2800" b="1" dirty="0"/>
          </a:p>
          <a:p>
            <a:pPr marL="0" indent="0">
              <a:buNone/>
            </a:pPr>
            <a:r>
              <a:rPr lang="fa-IR" sz="2800" b="1" dirty="0" smtClean="0"/>
              <a:t>8- </a:t>
            </a:r>
            <a:r>
              <a:rPr lang="fa-IR" sz="2800" b="1" dirty="0"/>
              <a:t>معاینه </a:t>
            </a:r>
            <a:r>
              <a:rPr lang="fa-IR" sz="2800" dirty="0" smtClean="0"/>
              <a:t>گردن</a:t>
            </a:r>
            <a:r>
              <a:rPr lang="en-US" sz="2800" dirty="0" smtClean="0"/>
              <a:t> </a:t>
            </a:r>
            <a:r>
              <a:rPr lang="fa-IR" sz="2800" b="1" dirty="0" smtClean="0"/>
              <a:t>را </a:t>
            </a:r>
            <a:r>
              <a:rPr lang="fa-IR" sz="2800" b="1" dirty="0"/>
              <a:t>توضیح دهد</a:t>
            </a:r>
            <a:r>
              <a:rPr lang="fa-IR" sz="2800" b="1" dirty="0" smtClean="0"/>
              <a:t>.</a:t>
            </a:r>
            <a:endParaRPr lang="fa-IR" sz="2800" dirty="0"/>
          </a:p>
          <a:p>
            <a:pPr marL="0" indent="0">
              <a:buNone/>
            </a:pPr>
            <a:r>
              <a:rPr lang="fa-IR" sz="2800" dirty="0" smtClean="0"/>
              <a:t>9- </a:t>
            </a:r>
            <a:r>
              <a:rPr lang="fa-IR" sz="2800" dirty="0"/>
              <a:t>معاینه قفسه صدری و ریه </a:t>
            </a:r>
            <a:r>
              <a:rPr lang="fa-IR" sz="2800" dirty="0" smtClean="0"/>
              <a:t>ها</a:t>
            </a:r>
            <a:r>
              <a:rPr lang="en-US" sz="2800" dirty="0" smtClean="0"/>
              <a:t> </a:t>
            </a:r>
            <a:r>
              <a:rPr lang="fa-IR" sz="2800" b="1" dirty="0" smtClean="0"/>
              <a:t>را </a:t>
            </a:r>
            <a:r>
              <a:rPr lang="fa-IR" sz="2800" b="1" dirty="0"/>
              <a:t>توضیح دهد.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82"/>
    </mc:Choice>
    <mc:Fallback xmlns="">
      <p:transition spd="slow" advTm="5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بینی و سینوس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66800"/>
            <a:ext cx="5029200" cy="35070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70811"/>
            <a:ext cx="3056528" cy="35190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7"/>
    </mc:Choice>
    <mc:Fallback xmlns="">
      <p:transition spd="slow" advTm="2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گلو یا دهان و حلق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383201"/>
              </p:ext>
            </p:extLst>
          </p:nvPr>
        </p:nvGraphicFramePr>
        <p:xfrm>
          <a:off x="659642" y="1828800"/>
          <a:ext cx="802715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348"/>
                <a:gridCol w="352781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نگاه کنید به : 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پریدگی–شقاق گوشه لبها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لبها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آفت دهان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مخاط دهان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ژنژیویت–بیماری پریودونتال( لثه)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لثه ها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پوسیدگی–فقدان دندان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دندانها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برآمدگی کامی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سقف دهان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گلوسیت–فلج عصب دواردهم مغزی-سرطان زبان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زبان</a:t>
                      </a:r>
                      <a:r>
                        <a:rPr lang="fa-IR" sz="1800" baseline="0" dirty="0" smtClean="0"/>
                        <a:t> شامل پرزها – تقارن-هرگونه ضایعه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سرطان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کف دهان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فارنژیت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حلق: رنگ یا هر گونه اگزودا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التهاب لوزه</a:t>
                      </a:r>
                      <a:r>
                        <a:rPr lang="fa-IR" baseline="0" dirty="0" smtClean="0"/>
                        <a:t> ها–آبسه دور لوزه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داشتن لوزه ، اندازه لوزه ها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فلج عصب دهم مغزی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تقارن کام</a:t>
                      </a:r>
                      <a:r>
                        <a:rPr lang="fa-IR" sz="1800" baseline="0" dirty="0" smtClean="0"/>
                        <a:t> نرم ، هنگامی که بیمار می گوید آآآ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32"/>
    </mc:Choice>
    <mc:Fallback xmlns="">
      <p:transition spd="slow" advTm="9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419"/>
            <a:ext cx="8229600" cy="715962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دهان و حلق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3" y="1828800"/>
            <a:ext cx="2645873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533400"/>
            <a:ext cx="2819401" cy="541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53" y="1135459"/>
            <a:ext cx="2720647" cy="42060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6"/>
    </mc:Choice>
    <mc:Fallback xmlns="">
      <p:transition spd="slow" advTm="4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گردن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8887"/>
              </p:ext>
            </p:extLst>
          </p:nvPr>
        </p:nvGraphicFramePr>
        <p:xfrm>
          <a:off x="659642" y="1828800"/>
          <a:ext cx="802715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758"/>
                <a:gridCol w="396240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گردن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جوشگاه  یا اسکار-</a:t>
                      </a:r>
                      <a:r>
                        <a:rPr lang="fa-IR" baseline="0" dirty="0" smtClean="0"/>
                        <a:t>توده–کجی گردن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گردن را مشاهده کنید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لنفادنوپاتی گردنی به</a:t>
                      </a:r>
                      <a:r>
                        <a:rPr lang="fa-IR" baseline="0" dirty="0" smtClean="0"/>
                        <a:t> علت التهاب-بدخیمی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گره های</a:t>
                      </a:r>
                      <a:r>
                        <a:rPr lang="fa-IR" sz="1800" baseline="0" dirty="0" smtClean="0"/>
                        <a:t> لنفی گردن را لمس کنید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نای منحرف شده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موقعیت نای را مشاهده و لمس کنید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گواتر–ندول ها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غده تیروئید را مشاهده کنید: در حالت عادی–هنگام بلع آب یا قورت دادن آب دهان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گواتر–ندول ها–دردناکی به علت تیروئیدیت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از پشت سر بیمار غده تیروئید را لمس کنید، شامل ایسموس و لوب های طرفی 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2"/>
    </mc:Choice>
    <mc:Fallback xmlns="">
      <p:transition spd="slow" advTm="9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33"/>
            <a:ext cx="8229600" cy="1143000"/>
          </a:xfrm>
        </p:spPr>
        <p:txBody>
          <a:bodyPr/>
          <a:lstStyle/>
          <a:p>
            <a:pPr rtl="1"/>
            <a:r>
              <a:rPr lang="fa-IR" dirty="0" smtClean="0"/>
              <a:t>گردن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1142999"/>
            <a:ext cx="3693695" cy="4876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11" y="1066800"/>
            <a:ext cx="4202689" cy="4953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6"/>
    </mc:Choice>
    <mc:Fallback xmlns="">
      <p:transition spd="slow" advTm="2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pPr rtl="1"/>
            <a:r>
              <a:rPr lang="fa-IR" dirty="0" smtClean="0"/>
              <a:t>گردن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846137"/>
            <a:ext cx="7467600" cy="57832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3"/>
    </mc:Choice>
    <mc:Fallback xmlns="">
      <p:transition spd="slow" advTm="1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pPr rtl="1"/>
            <a:r>
              <a:rPr lang="fa-IR" dirty="0" smtClean="0"/>
              <a:t>گردن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4191000" cy="6629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5"/>
    </mc:Choice>
    <mc:Fallback xmlns="">
      <p:transition spd="slow" advTm="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گردن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4000"/>
            <a:ext cx="28956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3200400" cy="3810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3"/>
    </mc:Choice>
    <mc:Fallback xmlns="">
      <p:transition spd="slow" advTm="1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قفسه صدری و ریه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قفسه سینه و حرکات تنفسی آن را مشاهده کنید. به این موارد توجه کنید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51866"/>
              </p:ext>
            </p:extLst>
          </p:nvPr>
        </p:nvGraphicFramePr>
        <p:xfrm>
          <a:off x="228600" y="2286000"/>
          <a:ext cx="86868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/>
                <a:gridCol w="365760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قفسه</a:t>
                      </a:r>
                      <a:r>
                        <a:rPr lang="fa-IR" sz="1800" baseline="0" dirty="0" smtClean="0"/>
                        <a:t> سینه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تاکی پنه–هیپرپنه</a:t>
                      </a:r>
                      <a:r>
                        <a:rPr lang="fa-IR" baseline="0" dirty="0" smtClean="0"/>
                        <a:t>–تنفس شین استوکس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تعداد،ریتم،عمق و تلاش برای تنفس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در </a:t>
                      </a:r>
                      <a:r>
                        <a:rPr lang="en-US" dirty="0" smtClean="0"/>
                        <a:t>COPD</a:t>
                      </a:r>
                      <a:r>
                        <a:rPr lang="fa-IR" baseline="0" dirty="0" smtClean="0"/>
                        <a:t> – آسم و انسداد مجاری هوایی فوقانی اتفاق می افتد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توکشیدگی در ناحیه فوق ترقوه ای درهنگام دم 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نشان دهنده مشکلات تنفسی شدید است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انقباض</a:t>
                      </a:r>
                      <a:r>
                        <a:rPr lang="fa-IR" sz="1800" baseline="0" dirty="0" smtClean="0"/>
                        <a:t> عضلات جناغی-پستانی درهنگام دم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عادی یا به شکل بشکه ای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شکل قفسه سینه بیمار را مشاهده کنید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خرخردر</a:t>
                      </a:r>
                      <a:r>
                        <a:rPr lang="fa-IR" baseline="0" dirty="0" smtClean="0"/>
                        <a:t>انسداد مجاری هوایی فوقانی به علت جسم خارجی یا اپی گلوتیت</a:t>
                      </a:r>
                    </a:p>
                    <a:p>
                      <a:pPr algn="r" rtl="1"/>
                      <a:r>
                        <a:rPr lang="fa-IR" baseline="0" dirty="0" smtClean="0"/>
                        <a:t>خس خس دربیماری های انسدادی ریه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به تنفس بیمار گوش دهید برای: خرخر-خس خس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8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5"/>
    </mc:Choice>
    <mc:Fallback xmlns="">
      <p:transition spd="slow" advTm="8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قفسه صدری و ریه ها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قسمت خلفی قفسه سینه را مشاهده کنید. به این موارد توجه کنید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55513"/>
              </p:ext>
            </p:extLst>
          </p:nvPr>
        </p:nvGraphicFramePr>
        <p:xfrm>
          <a:off x="228600" y="2286000"/>
          <a:ext cx="86868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/>
                <a:gridCol w="3962400"/>
              </a:tblGrid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یافته های احتمالی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قفسه</a:t>
                      </a:r>
                      <a:r>
                        <a:rPr lang="fa-IR" sz="1800" baseline="0" dirty="0" smtClean="0"/>
                        <a:t> سینه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کیفواسکولیوز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دفرمیته یا عدم تقارن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توکشیدگی ( رتراکسیون ) در انسداد راههای</a:t>
                      </a:r>
                      <a:r>
                        <a:rPr lang="fa-IR" baseline="0" dirty="0" smtClean="0"/>
                        <a:t> هوایی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تو کشیدگی غیر عادی فضاهای بین دنده ای در هنگام</a:t>
                      </a:r>
                      <a:r>
                        <a:rPr lang="fa-IR" sz="1800" baseline="0" dirty="0" smtClean="0"/>
                        <a:t> تنفس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بیماری های ریه و پلور همان قسمت–فلج عصب فرنیک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اختلال یا تاخیر یک طرفه در حرکات</a:t>
                      </a:r>
                      <a:r>
                        <a:rPr lang="fa-IR" sz="1800" baseline="0" dirty="0" smtClean="0"/>
                        <a:t> تنفسی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دنده</a:t>
                      </a:r>
                      <a:r>
                        <a:rPr lang="fa-IR" baseline="0" dirty="0" smtClean="0"/>
                        <a:t> های شکسته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لمس کنید</a:t>
                      </a:r>
                      <a:r>
                        <a:rPr lang="fa-IR" sz="1800" baseline="0" dirty="0" smtClean="0"/>
                        <a:t> از نظر: نواحی حساس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توده ها- مجاری سینوسی (</a:t>
                      </a:r>
                      <a:r>
                        <a:rPr lang="fa-IR" baseline="0" dirty="0" smtClean="0"/>
                        <a:t>مجراهای بن بستی که در اثر راه یافتن عفونت پلور یا ریه به پوست ایجاد شده اند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لمس کنید از نظر:ارزیابی ناهنجاری های آشکار</a:t>
                      </a:r>
                      <a:endParaRPr lang="en-US" sz="1800" dirty="0" smtClean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pPr algn="r" rtl="1"/>
                      <a:r>
                        <a:rPr lang="fa-IR" dirty="0" smtClean="0"/>
                        <a:t>اختلال یک یا دو طرف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 smtClean="0"/>
                        <a:t>اتساع تنفسی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15"/>
    </mc:Choice>
    <mc:Fallback xmlns="">
      <p:transition spd="slow" advTm="8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685800"/>
          </a:xfrm>
        </p:spPr>
        <p:txBody>
          <a:bodyPr>
            <a:normAutofit/>
          </a:bodyPr>
          <a:lstStyle/>
          <a:p>
            <a:r>
              <a:rPr lang="fa-IR" sz="3600" dirty="0"/>
              <a:t>فهرست عناوین:</a:t>
            </a:r>
            <a:endParaRPr lang="en-US" sz="36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24400" y="1638300"/>
            <a:ext cx="4114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800" dirty="0" smtClean="0"/>
              <a:t>1- مقدمه</a:t>
            </a:r>
          </a:p>
          <a:p>
            <a:pPr marL="0" indent="0">
              <a:buNone/>
            </a:pPr>
            <a:r>
              <a:rPr lang="fa-IR" sz="2800" dirty="0" smtClean="0"/>
              <a:t>2-بررسی </a:t>
            </a:r>
            <a:r>
              <a:rPr lang="fa-IR" sz="2800" dirty="0"/>
              <a:t>وضعیت روانی و رفتار </a:t>
            </a:r>
            <a:r>
              <a:rPr lang="fa-IR" sz="2800" dirty="0" smtClean="0"/>
              <a:t>بیمار</a:t>
            </a:r>
            <a:endParaRPr lang="en-US" sz="2800" dirty="0" smtClean="0"/>
          </a:p>
          <a:p>
            <a:pPr marL="0" indent="0">
              <a:buNone/>
            </a:pPr>
            <a:r>
              <a:rPr lang="fa-IR" sz="2800" dirty="0" smtClean="0"/>
              <a:t>3- معاینه پوست</a:t>
            </a:r>
          </a:p>
          <a:p>
            <a:pPr marL="0" indent="0">
              <a:buNone/>
            </a:pPr>
            <a:r>
              <a:rPr lang="fa-IR" sz="2800" dirty="0" smtClean="0"/>
              <a:t>4- معاینه سر</a:t>
            </a:r>
          </a:p>
          <a:p>
            <a:pPr marL="0" indent="0">
              <a:buNone/>
            </a:pPr>
            <a:r>
              <a:rPr lang="fa-IR" sz="2800" dirty="0" smtClean="0"/>
              <a:t>5- معاینه چشم ها</a:t>
            </a:r>
          </a:p>
          <a:p>
            <a:pPr marL="0" indent="0">
              <a:buNone/>
            </a:pPr>
            <a:r>
              <a:rPr lang="fa-IR" sz="2800" dirty="0" smtClean="0"/>
              <a:t>6-معاینه گوش ها</a:t>
            </a:r>
          </a:p>
          <a:p>
            <a:pPr marL="0" indent="0">
              <a:buNone/>
            </a:pPr>
            <a:r>
              <a:rPr lang="fa-IR" sz="2800" dirty="0" smtClean="0"/>
              <a:t>7- معاینه بینی </a:t>
            </a:r>
            <a:r>
              <a:rPr lang="fa-IR" sz="2800" dirty="0"/>
              <a:t>و سینوس </a:t>
            </a:r>
            <a:r>
              <a:rPr lang="fa-IR" sz="2800" dirty="0" smtClean="0"/>
              <a:t>ها</a:t>
            </a:r>
          </a:p>
          <a:p>
            <a:pPr marL="0" indent="0">
              <a:buNone/>
            </a:pPr>
            <a:r>
              <a:rPr lang="fa-IR" sz="2800" dirty="0" smtClean="0"/>
              <a:t>8- معاینه گلو </a:t>
            </a:r>
            <a:r>
              <a:rPr lang="fa-IR" sz="2800" dirty="0"/>
              <a:t>یا دهان و </a:t>
            </a:r>
            <a:r>
              <a:rPr lang="fa-IR" sz="2800" dirty="0" smtClean="0"/>
              <a:t>حلق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52400" y="1638300"/>
            <a:ext cx="3896436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a-IR" sz="2800" dirty="0"/>
              <a:t>9- معاینه گردن</a:t>
            </a:r>
          </a:p>
          <a:p>
            <a:pPr marL="0" indent="0">
              <a:buNone/>
            </a:pPr>
            <a:r>
              <a:rPr lang="fa-IR" sz="2800" dirty="0"/>
              <a:t>10- معاینه قفسه صدری و ریه ها</a:t>
            </a:r>
          </a:p>
          <a:p>
            <a:pPr marL="0" indent="0">
              <a:buNone/>
            </a:pPr>
            <a:r>
              <a:rPr lang="fa-IR" sz="2800" dirty="0" smtClean="0"/>
              <a:t>11- خلاصه ونتیجه گیری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dirty="0" smtClean="0"/>
              <a:t>12- پرسش و تمرین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dirty="0" smtClean="0"/>
              <a:t>13- منابع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2"/>
    </mc:Choice>
    <mc:Fallback xmlns="">
      <p:transition spd="slow" advTm="2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rtl="1"/>
            <a:r>
              <a:rPr lang="fa-IR" dirty="0" smtClean="0"/>
              <a:t>قفسه صدری و ریه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791200" cy="56388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3"/>
    </mc:Choice>
    <mc:Fallback xmlns="">
      <p:transition spd="slow" advTm="1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rtl="1"/>
            <a:r>
              <a:rPr lang="fa-IR" dirty="0" smtClean="0"/>
              <a:t>قفسه صدری و ریه ها</a:t>
            </a:r>
            <a:endParaRPr lang="en-US" b="1" dirty="0">
              <a:cs typeface="B Yagut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8775"/>
            <a:ext cx="363064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84763"/>
            <a:ext cx="3657600" cy="50292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9"/>
    </mc:Choice>
    <mc:Fallback xmlns="">
      <p:transition spd="slow" advTm="1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خلاصه مطالب و نتیجه گیری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/>
              <a:t>هنگامی که نگرانی های بیمار را درک کردید و یک شرح حال دقیق از وی بدست آوردید، برای شروع معاینه بالینی آماده هستید.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در این </a:t>
            </a:r>
            <a:r>
              <a:rPr lang="fa-IR" dirty="0"/>
              <a:t>جلسه، بررسی وضعیت روانی و رفتار </a:t>
            </a:r>
            <a:r>
              <a:rPr lang="fa-IR" dirty="0" smtClean="0"/>
              <a:t>بیمار، معاینه </a:t>
            </a:r>
            <a:r>
              <a:rPr lang="fa-IR" dirty="0"/>
              <a:t>پوست، سر، چشم ها، گوش ها، بینی و سینوس ها، گلو یا دهان و حلق، گردن، قفسه صدری و ریه ها</a:t>
            </a:r>
            <a:r>
              <a:rPr lang="fa-IR" b="1" dirty="0"/>
              <a:t>، </a:t>
            </a:r>
            <a:r>
              <a:rPr lang="fa-IR" dirty="0"/>
              <a:t>ارایه شد. </a:t>
            </a:r>
            <a:r>
              <a:rPr lang="fa-IR" dirty="0" smtClean="0"/>
              <a:t>جلسه بعد ، </a:t>
            </a:r>
            <a:r>
              <a:rPr lang="fa-IR" dirty="0"/>
              <a:t>به معاینه پستان ها و نواحی زیر بغل، دستگاه قلبی عروقی، شکم، اندام های تناسلی، سیستم عروق محیطی، سیستم عضلانی-اسکلتی</a:t>
            </a:r>
            <a:r>
              <a:rPr lang="fa-IR" sz="3600" dirty="0" smtClean="0"/>
              <a:t>،</a:t>
            </a:r>
            <a:r>
              <a:rPr lang="fa-IR" dirty="0" smtClean="0"/>
              <a:t>، </a:t>
            </a:r>
            <a:r>
              <a:rPr lang="fa-IR" dirty="0"/>
              <a:t>اختصاص دارد. 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10"/>
    </mc:Choice>
    <mc:Fallback xmlns="">
      <p:transition spd="slow" advTm="7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/>
              <a:t>پرسش و تمرین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a-IR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a-IR" sz="3000" dirty="0" smtClean="0"/>
              <a:t>1-</a:t>
            </a:r>
            <a:r>
              <a:rPr lang="fa-IR" sz="2800" dirty="0"/>
              <a:t> </a:t>
            </a:r>
            <a:r>
              <a:rPr lang="fa-IR" sz="2800" dirty="0" smtClean="0"/>
              <a:t> بررسی </a:t>
            </a:r>
            <a:r>
              <a:rPr lang="fa-IR" sz="2800" dirty="0"/>
              <a:t>وضعیت روانی و رفتار بیمار را توضیح دهید.</a:t>
            </a:r>
          </a:p>
          <a:p>
            <a:pPr marL="0" indent="0">
              <a:buNone/>
            </a:pPr>
            <a:r>
              <a:rPr lang="fa-IR" sz="3000" dirty="0" smtClean="0"/>
              <a:t>2- روش های معاینه پوست را توضیح 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3- معاینه سر را توضیح 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4- معاینه </a:t>
            </a:r>
            <a:r>
              <a:rPr lang="fa-IR" sz="3000" dirty="0"/>
              <a:t>چشم </a:t>
            </a:r>
            <a:r>
              <a:rPr lang="fa-IR" sz="3000" dirty="0" smtClean="0"/>
              <a:t>ها را </a:t>
            </a:r>
            <a:r>
              <a:rPr lang="fa-IR" sz="3000" dirty="0"/>
              <a:t>توضیح </a:t>
            </a:r>
            <a:r>
              <a:rPr lang="fa-IR" sz="3000" dirty="0" smtClean="0"/>
              <a:t>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5- معاینه </a:t>
            </a:r>
            <a:r>
              <a:rPr lang="fa-IR" sz="3000" dirty="0"/>
              <a:t>گوش </a:t>
            </a:r>
            <a:r>
              <a:rPr lang="fa-IR" sz="3000" dirty="0" smtClean="0"/>
              <a:t>ها را </a:t>
            </a:r>
            <a:r>
              <a:rPr lang="fa-IR" sz="3000" dirty="0"/>
              <a:t>توضیح </a:t>
            </a:r>
            <a:r>
              <a:rPr lang="fa-IR" sz="3000" dirty="0" smtClean="0"/>
              <a:t>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6- معاینه </a:t>
            </a:r>
            <a:r>
              <a:rPr lang="fa-IR" sz="3000" dirty="0"/>
              <a:t>بینی و سینوس </a:t>
            </a:r>
            <a:r>
              <a:rPr lang="fa-IR" sz="3000" dirty="0" smtClean="0"/>
              <a:t>ها را </a:t>
            </a:r>
            <a:r>
              <a:rPr lang="fa-IR" sz="3000" dirty="0"/>
              <a:t>توضیح </a:t>
            </a:r>
            <a:r>
              <a:rPr lang="fa-IR" sz="3000" dirty="0" smtClean="0"/>
              <a:t>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7- معاینه </a:t>
            </a:r>
            <a:r>
              <a:rPr lang="fa-IR" sz="3000" dirty="0"/>
              <a:t>گلو یا دهان و </a:t>
            </a:r>
            <a:r>
              <a:rPr lang="fa-IR" sz="3000" dirty="0" smtClean="0"/>
              <a:t>حل قرا </a:t>
            </a:r>
            <a:r>
              <a:rPr lang="fa-IR" sz="3000" dirty="0"/>
              <a:t>توضیح </a:t>
            </a:r>
            <a:r>
              <a:rPr lang="fa-IR" sz="3000" dirty="0" smtClean="0"/>
              <a:t>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8- معاینه گردن</a:t>
            </a:r>
            <a:r>
              <a:rPr lang="fa-IR" sz="3000" dirty="0"/>
              <a:t>را توضیح </a:t>
            </a:r>
            <a:r>
              <a:rPr lang="fa-IR" sz="3000" dirty="0" smtClean="0"/>
              <a:t>دهید.</a:t>
            </a:r>
            <a:endParaRPr lang="fa-IR" sz="3000" dirty="0"/>
          </a:p>
          <a:p>
            <a:pPr marL="0" indent="0">
              <a:buNone/>
            </a:pPr>
            <a:r>
              <a:rPr lang="fa-IR" sz="3000" dirty="0" smtClean="0"/>
              <a:t>9- معاینه </a:t>
            </a:r>
            <a:r>
              <a:rPr lang="fa-IR" sz="3000" dirty="0"/>
              <a:t>قفسه صدری و ریه </a:t>
            </a:r>
            <a:r>
              <a:rPr lang="fa-IR" sz="3000" dirty="0" smtClean="0"/>
              <a:t>ها را </a:t>
            </a:r>
            <a:r>
              <a:rPr lang="fa-IR" sz="3000" dirty="0"/>
              <a:t>توضیح </a:t>
            </a:r>
            <a:r>
              <a:rPr lang="fa-IR" sz="3000" dirty="0" smtClean="0"/>
              <a:t>دهید</a:t>
            </a:r>
            <a:r>
              <a:rPr lang="fa-IR" sz="3000" dirty="0"/>
              <a:t>.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3"/>
    </mc:Choice>
    <mc:Fallback xmlns="">
      <p:transition spd="slow" advTm="1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762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منابع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50292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Arial"/>
                <a:ea typeface="Times New Roman"/>
              </a:rPr>
              <a:t>باربارابیتز/معاینات بالینی و روش گرفتن شرح حال(2017).ترجمه دکتر محمد مهدی غیرتیان .دکتر محمد جواد قنبری.دکتر علی اسدالهی امین.دکتر شبنم محمدی.دکتر سرور صائبی</a:t>
            </a:r>
            <a:endParaRPr lang="en-US" sz="24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>
                <a:solidFill>
                  <a:prstClr val="black"/>
                </a:solidFill>
                <a:latin typeface="Franklin Gothic Medium"/>
                <a:ea typeface="Times New Roman"/>
              </a:rPr>
              <a:t>باربارا بیتز /</a:t>
            </a:r>
            <a:r>
              <a:rPr lang="fa-IR" sz="2400" dirty="0" smtClean="0">
                <a:latin typeface="Franklin Gothic Medium"/>
                <a:ea typeface="Times New Roman"/>
              </a:rPr>
              <a:t>لین بیکلی .روبرت هوکلمن / راهنمای </a:t>
            </a:r>
            <a:r>
              <a:rPr lang="fa-IR" sz="2400" dirty="0">
                <a:latin typeface="Franklin Gothic Medium"/>
                <a:ea typeface="Times New Roman"/>
              </a:rPr>
              <a:t>جیبی </a:t>
            </a:r>
            <a:r>
              <a:rPr lang="fa-IR" sz="2400" dirty="0" smtClean="0">
                <a:latin typeface="Franklin Gothic Medium"/>
                <a:ea typeface="Times New Roman"/>
              </a:rPr>
              <a:t>معاینه فیزیکی و گرفتن شرح حال بالینی. (</a:t>
            </a:r>
            <a:r>
              <a:rPr lang="fa-IR" sz="2400" dirty="0">
                <a:latin typeface="Franklin Gothic Medium"/>
                <a:ea typeface="Times New Roman"/>
              </a:rPr>
              <a:t>2007  </a:t>
            </a:r>
            <a:r>
              <a:rPr lang="fa-IR" sz="2400" dirty="0" smtClean="0">
                <a:latin typeface="Franklin Gothic Medium"/>
                <a:ea typeface="Times New Roman"/>
              </a:rPr>
              <a:t>). ترجمه دکتر محسن ارجمند </a:t>
            </a:r>
            <a:r>
              <a:rPr lang="en-US" sz="2400" dirty="0" smtClean="0">
                <a:latin typeface="Franklin Gothic Medium"/>
                <a:ea typeface="Times New Roman"/>
              </a:rPr>
              <a:t>.</a:t>
            </a:r>
            <a:r>
              <a:rPr lang="fa-IR" sz="2400" dirty="0" smtClean="0">
                <a:latin typeface="Franklin Gothic Medium"/>
                <a:ea typeface="Times New Roman"/>
              </a:rPr>
              <a:t>دکتر آرزو مفخمی</a:t>
            </a:r>
            <a:r>
              <a:rPr lang="fa-IR" sz="2400" b="1" i="1" dirty="0" smtClean="0">
                <a:latin typeface="Franklin Gothic Medium"/>
                <a:ea typeface="Times New Roman"/>
              </a:rPr>
              <a:t> </a:t>
            </a:r>
            <a:endParaRPr lang="en-US" sz="2400" dirty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Franklin Gothic Medium"/>
                <a:ea typeface="Times New Roman"/>
              </a:rPr>
              <a:t>کتاب </a:t>
            </a:r>
            <a:r>
              <a:rPr lang="fa-IR" sz="2400" dirty="0">
                <a:latin typeface="Franklin Gothic Medium"/>
                <a:ea typeface="Times New Roman"/>
              </a:rPr>
              <a:t>تشخیص بالینی </a:t>
            </a:r>
            <a:r>
              <a:rPr lang="fa-IR" sz="2400" dirty="0" smtClean="0">
                <a:latin typeface="Franklin Gothic Medium"/>
                <a:ea typeface="Times New Roman"/>
              </a:rPr>
              <a:t>سوارتز/ شرح </a:t>
            </a:r>
            <a:r>
              <a:rPr lang="fa-IR" sz="2400" dirty="0">
                <a:latin typeface="Franklin Gothic Medium"/>
                <a:ea typeface="Times New Roman"/>
              </a:rPr>
              <a:t>حال و معاینه فیزیکی ترجمه دکتر بهداد نوابی ،دکتر مبین گنجی و اشرف صالح فرد. </a:t>
            </a:r>
            <a:r>
              <a:rPr lang="fa-IR" sz="2400" dirty="0" smtClean="0">
                <a:latin typeface="Franklin Gothic Medium"/>
                <a:ea typeface="Times New Roman"/>
              </a:rPr>
              <a:t>2006</a:t>
            </a:r>
            <a:endParaRPr lang="en-US" sz="24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Franklin Gothic Medium"/>
                <a:ea typeface="Times New Roman"/>
              </a:rPr>
              <a:t>زهرا هدایت</a:t>
            </a:r>
            <a:r>
              <a:rPr lang="en-US" sz="2400" dirty="0" smtClean="0">
                <a:latin typeface="Franklin Gothic Medium"/>
                <a:ea typeface="Times New Roman"/>
              </a:rPr>
              <a:t>.</a:t>
            </a:r>
            <a:r>
              <a:rPr lang="fa-IR" sz="2400" dirty="0" smtClean="0">
                <a:latin typeface="Franklin Gothic Medium"/>
                <a:ea typeface="Times New Roman"/>
              </a:rPr>
              <a:t>مینا فروردین.سیده معصومه کاظمی/ بسته آموزشی پرستاری از بیمار ویژه بهورزان</a:t>
            </a:r>
            <a:endParaRPr lang="en-US" sz="2400" dirty="0">
              <a:latin typeface="Franklin Gothic Medium"/>
              <a:ea typeface="Times New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8"/>
    </mc:Choice>
    <mc:Fallback xmlns="">
      <p:transition spd="slow" advTm="3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0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7467600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</a:rPr>
              <a:t>دانشگاه علوم پزشکی و خدمات بهداشتی درمانی </a:t>
            </a:r>
            <a:r>
              <a:rPr lang="fa-IR" sz="2400" dirty="0" smtClean="0"/>
              <a:t>شهید بهشتی</a:t>
            </a:r>
          </a:p>
          <a:p>
            <a:pPr rtl="1"/>
            <a:r>
              <a:rPr lang="fa-IR" sz="2400" dirty="0" smtClean="0">
                <a:solidFill>
                  <a:schemeClr val="tx1"/>
                </a:solidFill>
              </a:rPr>
              <a:t>با آرزوی توفیق روز افزون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"/>
    </mc:Choice>
    <mc:Fallback xmlns="">
      <p:transition spd="slow" advTm="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مقدمه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/>
              <a:t>در جلسه قبل بررسی وضعیت عمومی بیمار و اندازه گیری علائم حیاتی بیمار ارایه شد. این جلسه، </a:t>
            </a:r>
            <a:r>
              <a:rPr lang="fa-IR" dirty="0"/>
              <a:t>به معاینه قسمت به </a:t>
            </a:r>
            <a:r>
              <a:rPr lang="fa-IR" dirty="0" smtClean="0"/>
              <a:t>قسمت سیستم  های بدن اختصاص دارد. </a:t>
            </a:r>
            <a:r>
              <a:rPr lang="fa-IR" dirty="0"/>
              <a:t>برای تسهیل مرور یا تمرین معاینه هر یک </a:t>
            </a:r>
            <a:r>
              <a:rPr lang="fa-IR" dirty="0" smtClean="0"/>
              <a:t>از سیستمها </a:t>
            </a:r>
            <a:r>
              <a:rPr lang="fa-IR" dirty="0"/>
              <a:t>یا نواحی </a:t>
            </a:r>
            <a:r>
              <a:rPr lang="fa-IR" dirty="0" smtClean="0"/>
              <a:t>بدن، </a:t>
            </a:r>
            <a:r>
              <a:rPr lang="fa-IR" dirty="0"/>
              <a:t>هریک بصورت یک واحد کامل توصیف شده است. مثلا </a:t>
            </a:r>
            <a:r>
              <a:rPr lang="fa-IR" dirty="0" smtClean="0"/>
              <a:t>قفسه سینه </a:t>
            </a:r>
            <a:r>
              <a:rPr lang="fa-IR" dirty="0"/>
              <a:t>و ریه </a:t>
            </a:r>
            <a:r>
              <a:rPr lang="fa-IR" dirty="0" smtClean="0"/>
              <a:t>ها، </a:t>
            </a:r>
            <a:r>
              <a:rPr lang="fa-IR" dirty="0"/>
              <a:t>یک واحد را تشکیل می </a:t>
            </a:r>
            <a:r>
              <a:rPr lang="fa-IR" dirty="0" smtClean="0"/>
              <a:t>دهند.</a:t>
            </a: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32"/>
    </mc:Choice>
    <mc:Fallback xmlns="">
      <p:transition spd="slow" advTm="17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وضعیت روانی و رفتار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>
                <a:solidFill>
                  <a:srgbClr val="FF0000"/>
                </a:solidFill>
              </a:rPr>
              <a:t>وضعیت روانی: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400" dirty="0">
                <a:solidFill>
                  <a:srgbClr val="002060"/>
                </a:solidFill>
                <a:latin typeface="Franklin Gothic Medium"/>
                <a:ea typeface="Times New Roman"/>
              </a:rPr>
              <a:t>مشاهده: </a:t>
            </a:r>
            <a:r>
              <a:rPr lang="fa-IR" sz="2400" dirty="0">
                <a:latin typeface="Franklin Gothic Medium"/>
                <a:ea typeface="Times New Roman"/>
              </a:rPr>
              <a:t>وضعیت ذهنی بیمار را در حین رابطه با او تحت نظر بگیرید.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400" dirty="0">
                <a:solidFill>
                  <a:srgbClr val="002060"/>
                </a:solidFill>
                <a:latin typeface="Franklin Gothic Medium"/>
                <a:ea typeface="Times New Roman"/>
              </a:rPr>
              <a:t>آزمون : </a:t>
            </a:r>
            <a:r>
              <a:rPr lang="fa-IR" sz="2400" dirty="0">
                <a:latin typeface="Franklin Gothic Medium"/>
                <a:ea typeface="Times New Roman"/>
              </a:rPr>
              <a:t>عملکردهای خاص را در صورت لزوم طی مصاحبه یا معاینه فیزیکی </a:t>
            </a:r>
            <a:r>
              <a:rPr lang="fa-IR" sz="2400" dirty="0" smtClean="0">
                <a:latin typeface="Franklin Gothic Medium"/>
                <a:ea typeface="Times New Roman"/>
              </a:rPr>
              <a:t>بیازمایید.</a:t>
            </a:r>
            <a:endParaRPr lang="fa-IR" sz="2400" dirty="0">
              <a:latin typeface="Franklin Gothic Medium"/>
              <a:ea typeface="Times New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79"/>
    </mc:Choice>
    <mc:Fallback xmlns="">
      <p:transition spd="slow" advTm="10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/>
              <a:t>وضعیت روانی و رفتار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599"/>
          </a:xfrm>
        </p:spPr>
        <p:txBody>
          <a:bodyPr>
            <a:normAutofit fontScale="55000" lnSpcReduction="2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rgbClr val="FF0000"/>
                </a:solidFill>
              </a:rPr>
              <a:t>ظاهر و رفتار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این موارد را ارزیابی کنید: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>
                <a:solidFill>
                  <a:srgbClr val="002060"/>
                </a:solidFill>
              </a:rPr>
              <a:t>سطح هوشیاری: </a:t>
            </a:r>
            <a:r>
              <a:rPr lang="fa-IR" dirty="0" smtClean="0"/>
              <a:t>گوش به زنگی بیمار و پاسخ به محرک های گفتاری و لمسی را مشاهده کنید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یافته ها :  هوشیاری طبیعی-خستگی-خمودگی-استوپور و </a:t>
            </a:r>
            <a:r>
              <a:rPr lang="fa-IR" dirty="0" smtClean="0"/>
              <a:t>اغما</a:t>
            </a:r>
            <a:endParaRPr lang="fa-IR" dirty="0" smtClean="0"/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>
                <a:solidFill>
                  <a:srgbClr val="002060"/>
                </a:solidFill>
              </a:rPr>
              <a:t>حالت بدن و رفتار حرکتی مشاهده: </a:t>
            </a:r>
            <a:r>
              <a:rPr lang="fa-IR" dirty="0" smtClean="0"/>
              <a:t>سرعت ، محدوده ، خصوصیات و تناسب حرکات را مشاهده کنید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یافته ها :  بی قراری – برآشفتگی – حالت های بدنی عجیب – بی حرکتی – حرکات غیر ارادی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>
                <a:solidFill>
                  <a:srgbClr val="002060"/>
                </a:solidFill>
              </a:rPr>
              <a:t>لباس ، آراستگی و بهداشت شخصی  : </a:t>
            </a:r>
            <a:r>
              <a:rPr lang="fa-IR" dirty="0" smtClean="0"/>
              <a:t>وسواس زیاد، بی توجهی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>
                <a:solidFill>
                  <a:srgbClr val="002060"/>
                </a:solidFill>
              </a:rPr>
              <a:t>حالت صورت در حین استراحت و برقراری رابطه 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یافته های احتمالی: </a:t>
            </a:r>
            <a:r>
              <a:rPr lang="fa-IR" dirty="0" smtClean="0"/>
              <a:t>اضطراب–افسردگی-سرخوشی-خشم-واکنش </a:t>
            </a:r>
            <a:r>
              <a:rPr lang="fa-IR" dirty="0" smtClean="0"/>
              <a:t>به افراد یا اشیای خیالی –گوشه گیری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18"/>
    </mc:Choice>
    <mc:Fallback xmlns="">
      <p:transition spd="slow" advTm="9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prstClr val="black"/>
                </a:solidFill>
              </a:rPr>
              <a:t>وضعیت </a:t>
            </a:r>
            <a:r>
              <a:rPr lang="fa-IR" dirty="0">
                <a:solidFill>
                  <a:prstClr val="black"/>
                </a:solidFill>
              </a:rPr>
              <a:t>روانی و رفتار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400" b="1" dirty="0" smtClean="0">
                <a:solidFill>
                  <a:srgbClr val="002060"/>
                </a:solidFill>
              </a:rPr>
              <a:t>سخن گفتن و تکلم: </a:t>
            </a:r>
            <a:r>
              <a:rPr lang="fa-IR" dirty="0" smtClean="0"/>
              <a:t>به میزان، سرعت، بلندی، صراحت و سلیس بودن گفتار توجه کنید.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/>
              <a:t>یافته های احتمالی: </a:t>
            </a:r>
            <a:r>
              <a:rPr lang="fa-IR" dirty="0" smtClean="0"/>
              <a:t>آفازی-دیسفونی-دیزارتری-تغییرات همراه با اختلالات خلقی</a:t>
            </a:r>
            <a:endParaRPr lang="fa-IR" dirty="0"/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400" b="1" dirty="0" smtClean="0">
                <a:solidFill>
                  <a:srgbClr val="002060"/>
                </a:solidFill>
              </a:rPr>
              <a:t>خلق: </a:t>
            </a:r>
            <a:r>
              <a:rPr lang="fa-IR" dirty="0" smtClean="0"/>
              <a:t>در مورد روحیه بیمار سوال کنید، به ماهیت، شدت و پایداری هر خلق ناهنجاری توجه کنید. در صورت لزوم خطر خودکشی را بررسی کنید.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/>
              <a:t>یافته های احتمالی: </a:t>
            </a:r>
            <a:r>
              <a:rPr lang="fa-IR" dirty="0" smtClean="0"/>
              <a:t>خوشحالی-سرخوشی-افسردگی-اضطراب-خشم-بی تفاوتی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31"/>
    </mc:Choice>
    <mc:Fallback xmlns="">
      <p:transition spd="slow" advTm="15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fa-IR" dirty="0" smtClean="0"/>
              <a:t>وضعیت </a:t>
            </a:r>
            <a:r>
              <a:rPr lang="fa-IR" dirty="0"/>
              <a:t>روانی و رفتار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55000" lnSpcReduction="20000"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4400" b="1" dirty="0" smtClean="0">
                <a:solidFill>
                  <a:srgbClr val="FF0000"/>
                </a:solidFill>
              </a:rPr>
              <a:t>افکار و ادراک ها :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-  </a:t>
            </a:r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</a:rPr>
              <a:t>جریان فکر: </a:t>
            </a:r>
            <a:r>
              <a:rPr lang="fa-IR" dirty="0" smtClean="0"/>
              <a:t>منطق، ربط داشتن ،سازمان و انسجام افکار بیمار را ارزیابی کنید.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/>
              <a:t>یافته های احتمالی: </a:t>
            </a:r>
            <a:r>
              <a:rPr lang="fa-IR" dirty="0" smtClean="0"/>
              <a:t>گسسته گویی-پرش افکار-بی ربط گویی-داستان سرایی-بریده شدن افکار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300" b="1" dirty="0">
                <a:solidFill>
                  <a:schemeClr val="accent1">
                    <a:lumMod val="75000"/>
                  </a:schemeClr>
                </a:solidFill>
              </a:rPr>
              <a:t>محتوای فکر : </a:t>
            </a:r>
            <a:r>
              <a:rPr lang="fa-IR" dirty="0" smtClean="0"/>
              <a:t>در مورد هر فکر غیر عادی یا نا خوشایند سوال کرده و کاوش نمایید .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/>
              <a:t>یافته های احتمالی: </a:t>
            </a:r>
            <a:r>
              <a:rPr lang="fa-IR" dirty="0" smtClean="0"/>
              <a:t>وسواس های فکری، و اجبارهای عملی، هذیان ها، احساس های عدم واقعیت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dirty="0" smtClean="0"/>
              <a:t>- </a:t>
            </a:r>
            <a:r>
              <a:rPr lang="fa-IR" sz="3300" b="1" dirty="0">
                <a:solidFill>
                  <a:schemeClr val="accent1">
                    <a:lumMod val="75000"/>
                  </a:schemeClr>
                </a:solidFill>
              </a:rPr>
              <a:t>ادراکات: </a:t>
            </a:r>
            <a:r>
              <a:rPr lang="fa-IR" dirty="0" smtClean="0"/>
              <a:t>در مورد هر گونه دریافت حسی غیر عادی مثلا دیدن یا شنیدن چیزهای غیر عادی سوال کنید 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b="1" dirty="0" smtClean="0"/>
              <a:t>یافته های احتمالی: </a:t>
            </a:r>
            <a:r>
              <a:rPr lang="fa-IR" dirty="0" smtClean="0"/>
              <a:t>سوء تعبیر حسی-توهم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300" b="1" dirty="0">
                <a:solidFill>
                  <a:schemeClr val="accent1">
                    <a:lumMod val="75000"/>
                  </a:schemeClr>
                </a:solidFill>
              </a:rPr>
              <a:t>بصیرت و قضاوت: </a:t>
            </a:r>
            <a:r>
              <a:rPr lang="fa-IR" dirty="0" smtClean="0"/>
              <a:t>بصیرت بیمار نسبت به بیماری اش و سطح توانایی قضاوت او در برنامه ریزی یا تصمیم گیری را ارزیابی کنید.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300" b="1" dirty="0">
                <a:solidFill>
                  <a:schemeClr val="accent1">
                    <a:lumMod val="75000"/>
                  </a:schemeClr>
                </a:solidFill>
              </a:rPr>
              <a:t>یافته های احتمالی: </a:t>
            </a:r>
            <a:r>
              <a:rPr lang="fa-IR" dirty="0" smtClean="0"/>
              <a:t>اذعان یا انکار علل روحی شکایات ، قضاوت های غیر معمول ، تکانشی ، یا غیر واقع بینانه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40"/>
    </mc:Choice>
    <mc:Fallback xmlns="">
      <p:transition spd="slow" advTm="8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شهید بهشتی</_x062f__x0627__x0646__x0634__x06af__x0627__x0647_>
    <_x0646__x0648__x0639__x0020__x062d__x06cc__x0637__x0647_ xmlns="12fdc5dc-769e-4543-b10d-fbea3dac4417">نحوه معاینات فیزیکی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5NN7CDR5NKU2-831-651</_dlc_DocId>
    <_dlc_DocIdUrl xmlns="1047730d-92e1-4018-9084-d932fd3a7f58">
      <Url>http://www.health.gov.ir/hnd/_layouts/DocIdRedir.aspx?ID=5NN7CDR5NKU2-831-651</Url>
      <Description>5NN7CDR5NKU2-831-651</Description>
    </_dlc_DocIdUrl>
  </documentManagement>
</p:properties>
</file>

<file path=customXml/itemProps1.xml><?xml version="1.0" encoding="utf-8"?>
<ds:datastoreItem xmlns:ds="http://schemas.openxmlformats.org/officeDocument/2006/customXml" ds:itemID="{094070AD-5469-4A1D-ACFE-D44A7472D82D}"/>
</file>

<file path=customXml/itemProps2.xml><?xml version="1.0" encoding="utf-8"?>
<ds:datastoreItem xmlns:ds="http://schemas.openxmlformats.org/officeDocument/2006/customXml" ds:itemID="{FE06555E-B495-42C9-8125-083E290585DD}"/>
</file>

<file path=customXml/itemProps3.xml><?xml version="1.0" encoding="utf-8"?>
<ds:datastoreItem xmlns:ds="http://schemas.openxmlformats.org/officeDocument/2006/customXml" ds:itemID="{5967EA8B-9048-4C31-B40B-992B334E4971}"/>
</file>

<file path=customXml/itemProps4.xml><?xml version="1.0" encoding="utf-8"?>
<ds:datastoreItem xmlns:ds="http://schemas.openxmlformats.org/officeDocument/2006/customXml" ds:itemID="{A5FCA33E-78C8-42E7-B8F8-13B19CD6BF08}"/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2228</Words>
  <Application>Microsoft Office PowerPoint</Application>
  <PresentationFormat>On-screen Show (4:3)</PresentationFormat>
  <Paragraphs>310</Paragraphs>
  <Slides>45</Slides>
  <Notes>1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B Yagut</vt:lpstr>
      <vt:lpstr>Calibri</vt:lpstr>
      <vt:lpstr>Franklin Gothic Medium</vt:lpstr>
      <vt:lpstr>Symbol</vt:lpstr>
      <vt:lpstr>Times New Roman</vt:lpstr>
      <vt:lpstr>Office Theme</vt:lpstr>
      <vt:lpstr> آشنایی با  نحوه معاینات فیزیکی</vt:lpstr>
      <vt:lpstr> مشخصات سند</vt:lpstr>
      <vt:lpstr>اهداف آموزشی</vt:lpstr>
      <vt:lpstr>فهرست عناوین:</vt:lpstr>
      <vt:lpstr>مقدمه</vt:lpstr>
      <vt:lpstr>وضعیت روانی و رفتار</vt:lpstr>
      <vt:lpstr>وضعیت روانی و رفتار</vt:lpstr>
      <vt:lpstr>وضعیت روانی و رفتار</vt:lpstr>
      <vt:lpstr>وضعیت روانی و رفتار</vt:lpstr>
      <vt:lpstr>وضعیت روانی و رفتار</vt:lpstr>
      <vt:lpstr>پوست </vt:lpstr>
      <vt:lpstr> پوست</vt:lpstr>
      <vt:lpstr>پوست</vt:lpstr>
      <vt:lpstr>پوست</vt:lpstr>
      <vt:lpstr>پوست</vt:lpstr>
      <vt:lpstr>پوست</vt:lpstr>
      <vt:lpstr>پوست</vt:lpstr>
      <vt:lpstr>سر</vt:lpstr>
      <vt:lpstr>سر</vt:lpstr>
      <vt:lpstr>چشم ها</vt:lpstr>
      <vt:lpstr>چشم ها</vt:lpstr>
      <vt:lpstr>چشم ها</vt:lpstr>
      <vt:lpstr>چشم ها</vt:lpstr>
      <vt:lpstr>چشم ها</vt:lpstr>
      <vt:lpstr>چشم ها</vt:lpstr>
      <vt:lpstr>چشم ها</vt:lpstr>
      <vt:lpstr>گوش ها</vt:lpstr>
      <vt:lpstr>گوش ها</vt:lpstr>
      <vt:lpstr>بینی و سینوس ها</vt:lpstr>
      <vt:lpstr>بینی و سینوس ها</vt:lpstr>
      <vt:lpstr>گلو یا دهان و حلق</vt:lpstr>
      <vt:lpstr>دهان و حلق</vt:lpstr>
      <vt:lpstr>گردن</vt:lpstr>
      <vt:lpstr>گردن</vt:lpstr>
      <vt:lpstr>گردن</vt:lpstr>
      <vt:lpstr>گردن</vt:lpstr>
      <vt:lpstr>گردن</vt:lpstr>
      <vt:lpstr>قفسه صدری و ریه ها</vt:lpstr>
      <vt:lpstr>قفسه صدری و ریه ها</vt:lpstr>
      <vt:lpstr>قفسه صدری و ریه ها</vt:lpstr>
      <vt:lpstr>قفسه صدری و ریه ها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sbmu1</cp:lastModifiedBy>
  <cp:revision>363</cp:revision>
  <cp:lastPrinted>2020-05-12T06:59:45Z</cp:lastPrinted>
  <dcterms:created xsi:type="dcterms:W3CDTF">2020-04-21T16:07:12Z</dcterms:created>
  <dcterms:modified xsi:type="dcterms:W3CDTF">2020-05-24T08:01:48Z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3a307311-bb11-4996-b2f6-57bdcc22fc20</vt:lpwstr>
  </property>
</Properties>
</file>